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dy Roberts" initials="" lastIdx="1" clrIdx="0"/>
  <p:cmAuthor id="1" name="auth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chemeClr val="tx1"/>
    </p:penClr>
  </p:showPr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1987" autoAdjust="0"/>
  </p:normalViewPr>
  <p:slideViewPr>
    <p:cSldViewPr snapToGrid="0">
      <p:cViewPr>
        <p:scale>
          <a:sx n="66" d="100"/>
          <a:sy n="66" d="100"/>
        </p:scale>
        <p:origin x="-1284" y="-234"/>
      </p:cViewPr>
      <p:guideLst>
        <p:guide orient="horz" pos="2160"/>
        <p:guide orient="horz" pos="889"/>
        <p:guide orient="horz" pos="1125"/>
        <p:guide orient="horz" pos="3456"/>
        <p:guide pos="1536"/>
        <p:guide pos="2112"/>
        <p:guide pos="2686"/>
        <p:guide pos="864"/>
        <p:guide pos="3253"/>
        <p:guide pos="3829"/>
        <p:guide pos="44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3-04-03T11:21:11.661" idx="1">
    <p:pos x="10" y="10"/>
    <p:text>Deleted reference to Class Server resources from the template.  Add back in with final production.</p:text>
  </p:cm>
  <p:cm authorId="1" dt="2003-04-03T11:22:31.531" idx="2">
    <p:pos x="106" y="106"/>
    <p:text>Changed &lt;Enter other document details&gt; to "Other Teaching"  Resources.  Can flesh out in final production if fuller descriptions needed.</p:text>
  </p:cm>
</p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E08054-A7C6-46AE-9C61-5A8EE0823E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FDC654-05C4-45CA-8093-59DC05B36880}" type="slidenum">
              <a:rPr lang="en-US"/>
              <a:pPr/>
              <a:t>1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None/>
            </a:pPr>
            <a:endParaRPr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E60F46-2717-46DC-BA47-3C3F4BFCD397}" type="slidenum">
              <a:rPr lang="en-US"/>
              <a:pPr/>
              <a:t>2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F3F350-520D-4D95-8DBB-95A234D471CC}" type="slidenum">
              <a:rPr lang="en-US"/>
              <a:pPr/>
              <a:t>3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79220E-BA6F-48A2-AE40-C391EF7EAB24}" type="slidenum">
              <a:rPr lang="en-US"/>
              <a:pPr/>
              <a:t>4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000399-934A-4867-9FE2-B3471C3BF5B6}" type="slidenum">
              <a:rPr lang="en-US"/>
              <a:pPr/>
              <a:t>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slide" Target="../slides/slide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1.xml"/><Relationship Id="rId20" Type="http://schemas.openxmlformats.org/officeDocument/2006/relationships/hyperlink" Target="http://www.innovativeteacher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microsoft.com/education/InnovativeTeachers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" Target="../slides/slide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C:\Documents and Settings\JB.HP-JACLAP\Desktop\POSTER INNOVATE\AIDS-ribbon[1]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57424" y="928916"/>
            <a:ext cx="2232235" cy="1277710"/>
          </a:xfrm>
          <a:prstGeom prst="rect">
            <a:avLst/>
          </a:prstGeom>
          <a:noFill/>
        </p:spPr>
      </p:pic>
      <p:sp>
        <p:nvSpPr>
          <p:cNvPr id="1031" name="Rectangle 7">
            <a:hlinkClick r:id="" action="ppaction://hlinkshowjump?jump=previousslide"/>
          </p:cNvPr>
          <p:cNvSpPr>
            <a:spLocks noChangeArrowheads="1"/>
          </p:cNvSpPr>
          <p:nvPr userDrawn="1"/>
        </p:nvSpPr>
        <p:spPr bwMode="auto">
          <a:xfrm>
            <a:off x="1271588" y="64770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8">
            <a:hlinkClick r:id="" action="ppaction://hlinkshowjump?jump=nextslide"/>
          </p:cNvPr>
          <p:cNvSpPr>
            <a:spLocks noChangeArrowheads="1"/>
          </p:cNvSpPr>
          <p:nvPr userDrawn="1"/>
        </p:nvSpPr>
        <p:spPr bwMode="auto">
          <a:xfrm>
            <a:off x="2200275" y="6477000"/>
            <a:ext cx="755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Rectangle 9">
            <a:hlinkClick r:id="" action="ppaction://hlinkshowjump?jump=endshow"/>
          </p:cNvPr>
          <p:cNvSpPr>
            <a:spLocks noChangeArrowheads="1"/>
          </p:cNvSpPr>
          <p:nvPr userDrawn="1"/>
        </p:nvSpPr>
        <p:spPr bwMode="auto">
          <a:xfrm>
            <a:off x="5835650" y="6481763"/>
            <a:ext cx="671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Rectangle 10">
            <a:hlinkClick r:id="" action="ppaction://hlinkshowjump?jump=firstslide"/>
          </p:cNvPr>
          <p:cNvSpPr>
            <a:spLocks noChangeArrowheads="1"/>
          </p:cNvSpPr>
          <p:nvPr userDrawn="1"/>
        </p:nvSpPr>
        <p:spPr bwMode="auto">
          <a:xfrm>
            <a:off x="3286125" y="6491288"/>
            <a:ext cx="962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11">
            <a:hlinkClick r:id="rId15"/>
          </p:cNvPr>
          <p:cNvSpPr>
            <a:spLocks noChangeArrowheads="1"/>
          </p:cNvSpPr>
          <p:nvPr userDrawn="1"/>
        </p:nvSpPr>
        <p:spPr bwMode="auto">
          <a:xfrm>
            <a:off x="6780213" y="6477000"/>
            <a:ext cx="21955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Text Box 13"/>
          <p:cNvSpPr txBox="1">
            <a:spLocks noChangeArrowheads="1"/>
          </p:cNvSpPr>
          <p:nvPr userDrawn="1"/>
        </p:nvSpPr>
        <p:spPr bwMode="auto">
          <a:xfrm>
            <a:off x="2360159" y="1058182"/>
            <a:ext cx="24416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chemeClr val="hlink"/>
                </a:solidFill>
              </a:rPr>
              <a:t>+</a:t>
            </a:r>
            <a:r>
              <a:rPr lang="en-US" sz="3200" dirty="0" smtClean="0">
                <a:solidFill>
                  <a:schemeClr val="hlink"/>
                </a:solidFill>
              </a:rPr>
              <a:t> </a:t>
            </a:r>
            <a:r>
              <a:rPr lang="en-US" sz="3200" baseline="30000" dirty="0" smtClean="0">
                <a:solidFill>
                  <a:schemeClr val="hlink"/>
                </a:solidFill>
              </a:rPr>
              <a:t>about</a:t>
            </a:r>
            <a:r>
              <a:rPr lang="en-US" sz="3200" dirty="0" smtClean="0">
                <a:solidFill>
                  <a:schemeClr val="hlink"/>
                </a:solidFill>
              </a:rPr>
              <a:t> </a:t>
            </a:r>
            <a:r>
              <a:rPr lang="en-US" sz="4400" dirty="0" smtClean="0">
                <a:solidFill>
                  <a:schemeClr val="hlink"/>
                </a:solidFill>
              </a:rPr>
              <a:t>HIV</a:t>
            </a:r>
            <a:endParaRPr lang="en-US" sz="3600" dirty="0">
              <a:solidFill>
                <a:schemeClr val="hlink"/>
              </a:solidFill>
            </a:endParaRPr>
          </a:p>
        </p:txBody>
      </p:sp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7115175" y="1585913"/>
            <a:ext cx="1887538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rgbClr val="000066"/>
                </a:solidFill>
                <a:hlinkClick r:id="" action="ppaction://noaction"/>
              </a:rPr>
              <a:t>Project Overview</a:t>
            </a:r>
            <a:endParaRPr lang="en-US" sz="10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000">
                <a:solidFill>
                  <a:srgbClr val="000066"/>
                </a:solidFill>
                <a:hlinkClick r:id="rId16" action="ppaction://hlinksldjump"/>
              </a:rPr>
              <a:t>Teacher Planning</a:t>
            </a:r>
            <a:endParaRPr lang="en-US" sz="10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000">
                <a:solidFill>
                  <a:srgbClr val="000066"/>
                </a:solidFill>
                <a:hlinkClick r:id="rId16" action="ppaction://hlinksldjump"/>
              </a:rPr>
              <a:t>Work Samples &amp; Reflections</a:t>
            </a:r>
            <a:endParaRPr lang="en-US" sz="10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000">
                <a:solidFill>
                  <a:srgbClr val="000066"/>
                </a:solidFill>
                <a:hlinkClick r:id="rId17" action="ppaction://hlinksldjump"/>
              </a:rPr>
              <a:t>Teaching Resources </a:t>
            </a:r>
            <a:endParaRPr lang="en-US" sz="10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000">
                <a:solidFill>
                  <a:srgbClr val="000066"/>
                </a:solidFill>
                <a:hlinkClick r:id="rId18" action="ppaction://hlinksldjump"/>
              </a:rPr>
              <a:t>Assessment &amp; Standards</a:t>
            </a:r>
            <a:endParaRPr lang="en-US" sz="1000">
              <a:solidFill>
                <a:srgbClr val="000066"/>
              </a:solidFill>
              <a:hlinkClick r:id="rId19" action="ppaction://hlinksldjump"/>
            </a:endParaRPr>
          </a:p>
        </p:txBody>
      </p:sp>
      <p:sp>
        <p:nvSpPr>
          <p:cNvPr id="1036" name="Rectangle 12">
            <a:hlinkClick r:id="rId20"/>
          </p:cNvPr>
          <p:cNvSpPr>
            <a:spLocks noChangeArrowheads="1"/>
          </p:cNvSpPr>
          <p:nvPr userDrawn="1"/>
        </p:nvSpPr>
        <p:spPr bwMode="auto">
          <a:xfrm>
            <a:off x="4552950" y="6481763"/>
            <a:ext cx="101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Word_97_-_2003_Document2.doc"/><Relationship Id="rId4" Type="http://schemas.openxmlformats.org/officeDocument/2006/relationships/oleObject" Target="../embeddings/Microsoft_Office_Word_97_-_2003_Document1.doc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Microsoft_Office_Word_97_-_2003_Document3.doc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comments" Target="../comments/comment1.x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Word_97_-_2003_Document5.do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90575" y="1600200"/>
            <a:ext cx="1600200" cy="340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1100" b="1" dirty="0" smtClean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Learning </a:t>
            </a:r>
            <a:r>
              <a:rPr lang="en-US" sz="1100" b="1" dirty="0">
                <a:solidFill>
                  <a:srgbClr val="000066"/>
                </a:solidFill>
              </a:rPr>
              <a:t>Areas</a:t>
            </a:r>
          </a:p>
          <a:p>
            <a:pPr algn="r">
              <a:spcBef>
                <a:spcPct val="40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Levels</a:t>
            </a: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Objectives</a:t>
            </a:r>
            <a:br>
              <a:rPr lang="en-US" sz="1100" b="1" dirty="0">
                <a:solidFill>
                  <a:srgbClr val="000066"/>
                </a:solidFill>
              </a:rPr>
            </a:br>
            <a:r>
              <a:rPr lang="en-US" sz="1100" b="1" dirty="0">
                <a:solidFill>
                  <a:srgbClr val="000066"/>
                </a:solidFill>
              </a:rPr>
              <a:t/>
            </a:r>
            <a:br>
              <a:rPr lang="en-US" sz="1100" b="1" dirty="0">
                <a:solidFill>
                  <a:srgbClr val="000066"/>
                </a:solidFill>
              </a:rPr>
            </a:br>
            <a:r>
              <a:rPr lang="en-US" sz="1100" b="1" dirty="0">
                <a:solidFill>
                  <a:srgbClr val="000066"/>
                </a:solidFill>
              </a:rPr>
              <a:t/>
            </a:r>
            <a:br>
              <a:rPr lang="en-US" sz="1100" b="1" dirty="0">
                <a:solidFill>
                  <a:srgbClr val="000066"/>
                </a:solidFill>
              </a:rPr>
            </a:b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endParaRPr lang="en-US" sz="1100" b="1" dirty="0" smtClean="0">
              <a:solidFill>
                <a:srgbClr val="000066"/>
              </a:solidFill>
            </a:endParaRPr>
          </a:p>
          <a:p>
            <a:pPr algn="r">
              <a:spcBef>
                <a:spcPct val="105000"/>
              </a:spcBef>
            </a:pPr>
            <a:endParaRPr lang="en-US" sz="200" b="1" dirty="0" smtClean="0">
              <a:solidFill>
                <a:srgbClr val="000066"/>
              </a:solidFill>
            </a:endParaRPr>
          </a:p>
          <a:p>
            <a:pPr algn="r">
              <a:spcBef>
                <a:spcPct val="105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Description</a:t>
            </a: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105000"/>
              </a:spcBef>
            </a:pP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200000"/>
              </a:spcBef>
            </a:pPr>
            <a:endParaRPr lang="en-US" sz="700" b="1" dirty="0" smtClean="0">
              <a:solidFill>
                <a:srgbClr val="000066"/>
              </a:solidFill>
            </a:endParaRPr>
          </a:p>
          <a:p>
            <a:pPr algn="r">
              <a:spcBef>
                <a:spcPct val="200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Author</a:t>
            </a:r>
            <a:endParaRPr lang="en-US" sz="1100" b="1" dirty="0">
              <a:solidFill>
                <a:srgbClr val="000066"/>
              </a:solidFill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28675" y="4683125"/>
            <a:ext cx="1600200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endParaRPr lang="en-US" sz="1100" b="1" dirty="0">
              <a:solidFill>
                <a:srgbClr val="000066"/>
              </a:solidFill>
            </a:endParaRPr>
          </a:p>
          <a:p>
            <a:pPr algn="r">
              <a:spcBef>
                <a:spcPct val="50000"/>
              </a:spcBef>
            </a:pPr>
            <a:endParaRPr lang="en-US" sz="1100" b="1" dirty="0">
              <a:solidFill>
                <a:srgbClr val="000066"/>
              </a:solidFill>
            </a:endParaRPr>
          </a:p>
        </p:txBody>
      </p:sp>
      <p:sp>
        <p:nvSpPr>
          <p:cNvPr id="25605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74763" y="6438900"/>
            <a:ext cx="6826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226300" y="5651500"/>
            <a:ext cx="1028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481942" y="1582058"/>
            <a:ext cx="412205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100" b="1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Life Sciences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Grade 11</a:t>
            </a:r>
          </a:p>
          <a:p>
            <a:endParaRPr lang="en-GB" sz="800" b="1" dirty="0" smtClean="0"/>
          </a:p>
          <a:p>
            <a:r>
              <a:rPr lang="en-GB" sz="1200" b="1" dirty="0" smtClean="0"/>
              <a:t>Offers learners an opportunity to </a:t>
            </a:r>
            <a:r>
              <a:rPr lang="en-GB" sz="1200" b="1" dirty="0"/>
              <a:t>access the beliefs and social practices embedded into their own indigenous knowledge systems and share them with others.  This is to nurture socially responsible attitudes and values</a:t>
            </a:r>
            <a:r>
              <a:rPr lang="en-GB" sz="1200" b="1" dirty="0" smtClean="0"/>
              <a:t>.</a:t>
            </a:r>
          </a:p>
          <a:p>
            <a:endParaRPr lang="en-US" sz="1100" dirty="0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2530023" y="3501341"/>
            <a:ext cx="38852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Learners used  the MobilED kit and accessed the service </a:t>
            </a:r>
            <a:r>
              <a:rPr lang="en-US" sz="1200" b="1" dirty="0">
                <a:solidFill>
                  <a:srgbClr val="000066"/>
                </a:solidFill>
              </a:rPr>
              <a:t> </a:t>
            </a:r>
            <a:r>
              <a:rPr lang="en-US" sz="1200" b="1" dirty="0" smtClean="0">
                <a:solidFill>
                  <a:srgbClr val="000066"/>
                </a:solidFill>
              </a:rPr>
              <a:t>in search for information using key search terms and could then also  contribute their own knowledge to the service to be made available to others.</a:t>
            </a:r>
            <a:endParaRPr lang="en-US" sz="1200" b="1" dirty="0">
              <a:solidFill>
                <a:srgbClr val="000066"/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2515735" y="4368801"/>
            <a:ext cx="330993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Jacqueline Batchelor,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Cornwall Hill College, Irene,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66"/>
                </a:solidFill>
              </a:rPr>
              <a:t>Gauteng</a:t>
            </a:r>
            <a:endParaRPr lang="en-US" sz="12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481942" y="2185988"/>
            <a:ext cx="4341813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300" b="1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300" b="1" dirty="0" smtClean="0">
                <a:solidFill>
                  <a:srgbClr val="000066"/>
                </a:solidFill>
              </a:rPr>
              <a:t>Teacher </a:t>
            </a:r>
            <a:r>
              <a:rPr lang="en-US" sz="1300" b="1" dirty="0">
                <a:solidFill>
                  <a:srgbClr val="000066"/>
                </a:solidFill>
              </a:rPr>
              <a:t>Planning and Management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66"/>
                </a:solidFill>
              </a:rPr>
              <a:t>Click the documents below to help you understand the context of this exemplary learning project:</a:t>
            </a:r>
          </a:p>
          <a:p>
            <a:pPr>
              <a:spcBef>
                <a:spcPct val="50000"/>
              </a:spcBef>
            </a:pPr>
            <a:endParaRPr lang="en-US" sz="1100" b="1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Background </a:t>
            </a:r>
            <a:r>
              <a:rPr lang="en-US" sz="1100" b="1" dirty="0">
                <a:solidFill>
                  <a:srgbClr val="000066"/>
                </a:solidFill>
              </a:rPr>
              <a:t>&amp; Planning: </a:t>
            </a:r>
            <a:r>
              <a:rPr lang="en-US" sz="1100" dirty="0">
                <a:solidFill>
                  <a:srgbClr val="000066"/>
                </a:solidFill>
              </a:rPr>
              <a:t>A synopsis of the origin and objectives of the learning project, including the manner in which the project was planned and managed.</a:t>
            </a:r>
          </a:p>
          <a:p>
            <a:pPr>
              <a:spcBef>
                <a:spcPct val="50000"/>
              </a:spcBef>
            </a:pPr>
            <a:endParaRPr lang="en-US" sz="1100" b="1" dirty="0" smtClean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100" b="1" dirty="0" smtClean="0">
                <a:solidFill>
                  <a:srgbClr val="000066"/>
                </a:solidFill>
              </a:rPr>
              <a:t>Classroom </a:t>
            </a:r>
            <a:r>
              <a:rPr lang="en-US" sz="1100" b="1" dirty="0">
                <a:solidFill>
                  <a:srgbClr val="000066"/>
                </a:solidFill>
              </a:rPr>
              <a:t>Images: </a:t>
            </a:r>
            <a:r>
              <a:rPr lang="en-US" sz="1100" dirty="0">
                <a:solidFill>
                  <a:srgbClr val="000066"/>
                </a:solidFill>
              </a:rPr>
              <a:t>Images of the classroom to give you a better feeling for how the project was implemented.</a:t>
            </a:r>
            <a:endParaRPr lang="en-US" sz="1100" i="1" dirty="0">
              <a:solidFill>
                <a:srgbClr val="000066"/>
              </a:solidFill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62000" y="5400675"/>
            <a:ext cx="160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 b="1">
                <a:solidFill>
                  <a:srgbClr val="000066"/>
                </a:solidFill>
              </a:rPr>
              <a:t>Documents</a:t>
            </a:r>
          </a:p>
        </p:txBody>
      </p:sp>
      <p:graphicFrame>
        <p:nvGraphicFramePr>
          <p:cNvPr id="3080" name="Object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424113" y="5475288"/>
          <a:ext cx="914400" cy="714375"/>
        </p:xfrm>
        <a:graphic>
          <a:graphicData uri="http://schemas.openxmlformats.org/presentationml/2006/ole">
            <p:oleObj spid="_x0000_s3080" name="Document" showAsIcon="1" r:id="rId4" imgW="914400" imgH="714240" progId="Word.Document.8">
              <p:embed/>
            </p:oleObj>
          </a:graphicData>
        </a:graphic>
      </p:graphicFrame>
      <p:graphicFrame>
        <p:nvGraphicFramePr>
          <p:cNvPr id="3081" name="Object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340100" y="5476875"/>
          <a:ext cx="914400" cy="714375"/>
        </p:xfrm>
        <a:graphic>
          <a:graphicData uri="http://schemas.openxmlformats.org/presentationml/2006/ole">
            <p:oleObj spid="_x0000_s3081" name="Document" showAsIcon="1" r:id="rId5" imgW="914400" imgH="7142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423885" y="2693988"/>
            <a:ext cx="4341813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300" b="1" dirty="0">
                <a:solidFill>
                  <a:srgbClr val="000066"/>
                </a:solidFill>
              </a:rPr>
              <a:t>Work Samples, Teacher and Student Reflection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66"/>
                </a:solidFill>
              </a:rPr>
              <a:t>Click the documents below to see work samples and reflections </a:t>
            </a:r>
            <a:br>
              <a:rPr lang="en-US" sz="1100" dirty="0">
                <a:solidFill>
                  <a:srgbClr val="000066"/>
                </a:solidFill>
              </a:rPr>
            </a:br>
            <a:r>
              <a:rPr lang="en-US" sz="1100" dirty="0">
                <a:solidFill>
                  <a:srgbClr val="000066"/>
                </a:solidFill>
              </a:rPr>
              <a:t>from the teachers and students: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Student Work Samples:</a:t>
            </a:r>
            <a:r>
              <a:rPr lang="en-US" sz="1100" dirty="0">
                <a:solidFill>
                  <a:srgbClr val="000066"/>
                </a:solidFill>
              </a:rPr>
              <a:t> Examples of student work generated through participation in this learning project.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Teacher Reflection: </a:t>
            </a:r>
            <a:r>
              <a:rPr lang="en-US" sz="1100" dirty="0">
                <a:solidFill>
                  <a:srgbClr val="000066"/>
                </a:solidFill>
              </a:rPr>
              <a:t>Thoughts and reflective comments from the teachers involved, including advice for future implementations.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Student Perspective: </a:t>
            </a:r>
            <a:r>
              <a:rPr lang="en-US" sz="1100" dirty="0">
                <a:solidFill>
                  <a:srgbClr val="000066"/>
                </a:solidFill>
              </a:rPr>
              <a:t>Comments on how the students perceived the learning that occurred.</a:t>
            </a:r>
          </a:p>
        </p:txBody>
      </p:sp>
      <p:graphicFrame>
        <p:nvGraphicFramePr>
          <p:cNvPr id="4105" name="Object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01471" y="5286602"/>
          <a:ext cx="914400" cy="714375"/>
        </p:xfrm>
        <a:graphic>
          <a:graphicData uri="http://schemas.openxmlformats.org/presentationml/2006/ole">
            <p:oleObj spid="_x0000_s4105" name="Document" showAsIcon="1" r:id="rId4" imgW="914400" imgH="714240" progId="Word.Document.8">
              <p:embed/>
            </p:oleObj>
          </a:graphicData>
        </a:graphic>
      </p:graphicFrame>
      <p:graphicFrame>
        <p:nvGraphicFramePr>
          <p:cNvPr id="4106" name="Object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80354" y="5270500"/>
          <a:ext cx="914400" cy="714375"/>
        </p:xfrm>
        <a:graphic>
          <a:graphicData uri="http://schemas.openxmlformats.org/presentationml/2006/ole">
            <p:oleObj spid="_x0000_s4106" name="Document" showAsIcon="1" r:id="rId5" imgW="914400" imgH="714240" progId="Word.Document.8">
              <p:embed/>
            </p:oleObj>
          </a:graphicData>
        </a:graphic>
      </p:graphicFrame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62000" y="5400675"/>
            <a:ext cx="160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 b="1">
                <a:solidFill>
                  <a:srgbClr val="000066"/>
                </a:solidFill>
              </a:rPr>
              <a:t>Documents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554514" y="2548845"/>
            <a:ext cx="434181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300" b="1" dirty="0">
                <a:solidFill>
                  <a:srgbClr val="000066"/>
                </a:solidFill>
              </a:rPr>
              <a:t>Teaching Resources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66"/>
                </a:solidFill>
              </a:rPr>
              <a:t>Click the documents below to view the teaching resources used in the teaching of this learning project: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Student Project Overview: </a:t>
            </a:r>
            <a:r>
              <a:rPr lang="en-US" sz="1100" dirty="0">
                <a:solidFill>
                  <a:srgbClr val="000066"/>
                </a:solidFill>
              </a:rPr>
              <a:t>An overview of required tasks.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66"/>
                </a:solidFill>
              </a:rPr>
              <a:t>Other Teaching Resources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762000" y="5400675"/>
            <a:ext cx="160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 b="1">
                <a:solidFill>
                  <a:srgbClr val="000066"/>
                </a:solidFill>
              </a:rPr>
              <a:t>Documents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56807" y="5014913"/>
          <a:ext cx="702715" cy="689201"/>
        </p:xfrm>
        <a:graphic>
          <a:graphicData uri="http://schemas.openxmlformats.org/presentationml/2006/ole">
            <p:oleObj spid="_x0000_s22531" name="Package" r:id="rId4" imgW="49536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481943" y="2345645"/>
            <a:ext cx="4341813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300" b="1" dirty="0">
                <a:solidFill>
                  <a:srgbClr val="000066"/>
                </a:solidFill>
              </a:rPr>
              <a:t>Assessment and Standards</a:t>
            </a:r>
          </a:p>
          <a:p>
            <a:pPr>
              <a:spcBef>
                <a:spcPct val="50000"/>
              </a:spcBef>
            </a:pPr>
            <a:r>
              <a:rPr lang="en-US" sz="1100" dirty="0">
                <a:solidFill>
                  <a:srgbClr val="000066"/>
                </a:solidFill>
              </a:rPr>
              <a:t>Click the documents below to see the assessment rubrics and standards cover in this learning project: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Assessment Rubrics: </a:t>
            </a:r>
            <a:r>
              <a:rPr lang="en-US" sz="1100" dirty="0">
                <a:solidFill>
                  <a:srgbClr val="000066"/>
                </a:solidFill>
              </a:rPr>
              <a:t>Examples of assessment rubrics provided to students showing how the project was assessed.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Mapping the Standards: </a:t>
            </a:r>
            <a:r>
              <a:rPr lang="en-US" sz="1100" dirty="0">
                <a:solidFill>
                  <a:srgbClr val="000066"/>
                </a:solidFill>
              </a:rPr>
              <a:t>Mapping this project’s learning objectives against curriculum standards.</a:t>
            </a:r>
          </a:p>
          <a:p>
            <a:pPr>
              <a:spcBef>
                <a:spcPct val="50000"/>
              </a:spcBef>
            </a:pPr>
            <a:r>
              <a:rPr lang="en-US" sz="1100" b="1" dirty="0">
                <a:solidFill>
                  <a:srgbClr val="000066"/>
                </a:solidFill>
              </a:rPr>
              <a:t>National Educational Technology Standards for Students (NETS):</a:t>
            </a:r>
            <a:r>
              <a:rPr lang="en-US" sz="1100" dirty="0">
                <a:solidFill>
                  <a:srgbClr val="000066"/>
                </a:solidFill>
              </a:rPr>
              <a:t> Performance indicators for technology-literate students.</a:t>
            </a:r>
          </a:p>
          <a:p>
            <a:pPr>
              <a:spcBef>
                <a:spcPct val="50000"/>
              </a:spcBef>
            </a:pPr>
            <a:endParaRPr lang="en-US" sz="1100" dirty="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endParaRPr lang="en-US" sz="1100" dirty="0">
              <a:solidFill>
                <a:srgbClr val="000066"/>
              </a:solidFill>
            </a:endParaRPr>
          </a:p>
        </p:txBody>
      </p:sp>
      <p:graphicFrame>
        <p:nvGraphicFramePr>
          <p:cNvPr id="6153" name="Object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467428" y="5312229"/>
          <a:ext cx="914400" cy="714375"/>
        </p:xfrm>
        <a:graphic>
          <a:graphicData uri="http://schemas.openxmlformats.org/presentationml/2006/ole">
            <p:oleObj spid="_x0000_s6153" name="Document" showAsIcon="1" r:id="rId4" imgW="914400" imgH="714240" progId="Word.Document.8">
              <p:embed/>
            </p:oleObj>
          </a:graphicData>
        </a:graphic>
      </p:graphicFrame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762000" y="5400675"/>
            <a:ext cx="16002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100" b="1">
                <a:solidFill>
                  <a:srgbClr val="000066"/>
                </a:solidFill>
              </a:rPr>
              <a:t>Documents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0000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CC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279</Words>
  <Application>Microsoft PowerPoint</Application>
  <PresentationFormat>On-screen Show (4:3)</PresentationFormat>
  <Paragraphs>52</Paragraphs>
  <Slides>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Default Design</vt:lpstr>
      <vt:lpstr>Document</vt:lpstr>
      <vt:lpstr>Package</vt:lpstr>
      <vt:lpstr>Slide 1</vt:lpstr>
      <vt:lpstr>Slide 2</vt:lpstr>
      <vt:lpstr>Slide 3</vt:lpstr>
      <vt:lpstr>Slide 4</vt:lpstr>
      <vt:lpstr>Slide 5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JB</cp:lastModifiedBy>
  <cp:revision>111</cp:revision>
  <dcterms:created xsi:type="dcterms:W3CDTF">2002-08-14T21:43:41Z</dcterms:created>
  <dcterms:modified xsi:type="dcterms:W3CDTF">2007-09-25T10:23:17Z</dcterms:modified>
</cp:coreProperties>
</file>